
<file path=[Content_Types].xml><?xml version="1.0" encoding="utf-8"?>
<Types xmlns="http://schemas.openxmlformats.org/package/2006/content-types">
  <Default ContentType="application/vnd.openxmlformats-officedocument.spreadsheetml.sheet" Extension="xlsx"/>
  <Default ContentType="image/png" Extension="png"/>
  <Default ContentType="application/vnd.openxmlformats-package.relationships+xml" Extension="rels"/>
  <Default ContentType="application/xml" Extension="xml"/>
  <Default ContentType="image/jpeg" Extension="jpeg"/>
  <Override ContentType="application/vnd.openxmlformats-officedocument.theme+xml" PartName="/ppt/theme/theme1.xml"/>
  <Override ContentType="application/vnd.openxmlformats-officedocument.drawingml.chart+xml" PartName="/ppt/charts/chart2.xml"/>
  <Override ContentType="application/vnd.openxmlformats-officedocument.drawingml.chart+xml" PartName="/ppt/charts/chart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+xml" PartName="/ppt/slides/slide2.xml"/>
  <Override ContentType="application/vnd.openxmlformats-officedocument.presentationml.slide+xml" PartName="/ppt/slides/slide1.xml"/>
  <Override ContentType="application/vnd.ms-office.chartcolorstyle+xml" PartName="/ppt/charts/colors2.xml"/>
  <Override ContentType="application/vnd.ms-office.chartcolorstyle+xml" PartName="/ppt/charts/colors1.xml"/>
  <Override ContentType="application/vnd.openxmlformats-officedocument.presentationml.presentation.main+xml" PartName="/ppt/presentation.xml"/>
  <Override ContentType="application/vnd.ms-office.chartstyle+xml" PartName="/ppt/charts/style2.xml"/>
  <Override ContentType="application/vnd.ms-office.chartstyle+xml" PartName="/ppt/charts/style1.xml"/>
  <Override ContentType="application/vnd.openxmlformats-officedocument.presentationml.presProps+xml" PartName="/ppt/pres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3"/>
  </p:sldMasterIdLst>
  <p:sldIdLst>
    <p:sldId id="256" r:id="rId4"/>
    <p:sldId id="257" r:id="rId5"/>
  </p:sldIdLst>
  <p:sldSz cy="6858000" cx="12192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3" Type="http://schemas.openxmlformats.org/officeDocument/2006/relationships/slideMaster" Target="slideMasters/slideMaster1.xml"/><Relationship Id="rId2" Type="http://schemas.openxmlformats.org/officeDocument/2006/relationships/presProps" Target="presProps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\Desktop\Dob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[Dobe.xlsx]Slide 2!PivotTable1</c:name>
    <c:fmtId val="14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Sum of Car Class by Quarter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9.3247341268733602E-2"/>
          <c:y val="0.12720406021968109"/>
          <c:w val="0.76593895177225835"/>
          <c:h val="0.795246080075309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'Slide 2'!$J$2:$J$3</c:f>
              <c:strCache>
                <c:ptCount val="1"/>
                <c:pt idx="0">
                  <c:v>Economy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'Slide 2'!$I$4:$I$8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'Slide 2'!$J$4:$J$8</c:f>
              <c:numCache>
                <c:formatCode>General</c:formatCode>
                <c:ptCount val="4"/>
                <c:pt idx="0">
                  <c:v>5961</c:v>
                </c:pt>
                <c:pt idx="1">
                  <c:v>6067</c:v>
                </c:pt>
                <c:pt idx="2">
                  <c:v>10001</c:v>
                </c:pt>
                <c:pt idx="3">
                  <c:v>7514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96-467B-94A7-A6E511D7D39E}"/>
            </c:ext>
          </c:extLst>
        </c:ser>
        <c:ser>
          <c:idx val="1"/>
          <c:order val="1"/>
          <c:tx>
            <c:strRef>
              <c:f>'Slide 2'!$K$2:$K$3</c:f>
              <c:strCache>
                <c:ptCount val="1"/>
                <c:pt idx="0">
                  <c:v>Hybrid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'Slide 2'!$I$4:$I$8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'Slide 2'!$K$4:$K$8</c:f>
              <c:numCache>
                <c:formatCode>General</c:formatCode>
                <c:ptCount val="4"/>
                <c:pt idx="0">
                  <c:v>4845</c:v>
                </c:pt>
                <c:pt idx="1">
                  <c:v>5131</c:v>
                </c:pt>
                <c:pt idx="2">
                  <c:v>6508</c:v>
                </c:pt>
                <c:pt idx="3">
                  <c:v>7857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96-467B-94A7-A6E511D7D39E}"/>
            </c:ext>
          </c:extLst>
        </c:ser>
        <c:ser>
          <c:idx val="2"/>
          <c:order val="2"/>
          <c:tx>
            <c:strRef>
              <c:f>'Slide 2'!$L$2:$L$3</c:f>
              <c:strCache>
                <c:ptCount val="1"/>
                <c:pt idx="0">
                  <c:v>Premium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'Slide 2'!$I$4:$I$8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'Slide 2'!$L$4:$L$8</c:f>
              <c:numCache>
                <c:formatCode>General</c:formatCode>
                <c:ptCount val="4"/>
                <c:pt idx="0">
                  <c:v>4744</c:v>
                </c:pt>
                <c:pt idx="1">
                  <c:v>5045</c:v>
                </c:pt>
                <c:pt idx="2">
                  <c:v>6364</c:v>
                </c:pt>
                <c:pt idx="3">
                  <c:v>7688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96-467B-94A7-A6E511D7D39E}"/>
            </c:ext>
          </c:extLst>
        </c:ser>
        <c:ser>
          <c:idx val="3"/>
          <c:order val="3"/>
          <c:tx>
            <c:strRef>
              <c:f>'Slide 2'!$M$2:$M$3</c:f>
              <c:strCache>
                <c:ptCount val="1"/>
                <c:pt idx="0">
                  <c:v>SUV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'Slide 2'!$I$4:$I$8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'Slide 2'!$M$4:$M$8</c:f>
              <c:numCache>
                <c:formatCode>General</c:formatCode>
                <c:ptCount val="4"/>
                <c:pt idx="0">
                  <c:v>5018</c:v>
                </c:pt>
                <c:pt idx="1">
                  <c:v>5313</c:v>
                </c:pt>
                <c:pt idx="2">
                  <c:v>6770</c:v>
                </c:pt>
                <c:pt idx="3">
                  <c:v>8140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A96-467B-94A7-A6E511D7D3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0642688"/>
        <c:axId val="480642360"/>
      </c:barChart>
      <c:catAx>
        <c:axId val="480642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0642360"/>
        <c:crosses val="autoZero"/>
        <c:auto val="1"/>
        <c:lblAlgn val="ctr"/>
        <c:lblOffset val="100"/>
        <c:noMultiLvlLbl val="0"/>
      </c:catAx>
      <c:valAx>
        <c:axId val="480642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064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[Dobe.xlsx]Slide 2!PivotTable3</c:name>
    <c:fmtId val="8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Number of Car rentals per Class</a:t>
            </a:r>
          </a:p>
        </c:rich>
      </c:tx>
      <c:layout>
        <c:manualLayout>
          <c:xMode val="edge"/>
          <c:yMode val="edge"/>
          <c:x val="0.24216666666666667"/>
          <c:y val="6.84237386993292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'Slide 2'!$J$11:$J$12</c:f>
              <c:strCache>
                <c:ptCount val="1"/>
                <c:pt idx="0">
                  <c:v>Airport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'Slide 2'!$I$13:$I$17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'Slide 2'!$J$13:$J$17</c:f>
              <c:numCache>
                <c:formatCode>General</c:formatCode>
                <c:ptCount val="4"/>
                <c:pt idx="0">
                  <c:v>10506</c:v>
                </c:pt>
                <c:pt idx="1">
                  <c:v>9336</c:v>
                </c:pt>
                <c:pt idx="2">
                  <c:v>13959</c:v>
                </c:pt>
                <c:pt idx="3">
                  <c:v>15958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AF-4F74-80CF-528825AB3E1B}"/>
            </c:ext>
          </c:extLst>
        </c:ser>
        <c:ser>
          <c:idx val="1"/>
          <c:order val="1"/>
          <c:tx>
            <c:strRef>
              <c:f>'Slide 2'!$K$11:$K$12</c:f>
              <c:strCache>
                <c:ptCount val="1"/>
                <c:pt idx="0">
                  <c:v>Downtown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'Slide 2'!$I$13:$I$17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'Slide 2'!$K$13:$K$17</c:f>
              <c:numCache>
                <c:formatCode>General</c:formatCode>
                <c:ptCount val="4"/>
                <c:pt idx="0">
                  <c:v>10062</c:v>
                </c:pt>
                <c:pt idx="1">
                  <c:v>12220</c:v>
                </c:pt>
                <c:pt idx="2">
                  <c:v>15684</c:v>
                </c:pt>
                <c:pt idx="3">
                  <c:v>15241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AF-4F74-80CF-528825AB3E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1885712"/>
        <c:axId val="531888008"/>
      </c:barChart>
      <c:catAx>
        <c:axId val="531885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1888008"/>
        <c:crosses val="autoZero"/>
        <c:auto val="1"/>
        <c:lblAlgn val="ctr"/>
        <c:lblOffset val="100"/>
        <c:noMultiLvlLbl val="0"/>
      </c:catAx>
      <c:valAx>
        <c:axId val="531888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1885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8B42508-19C5-4EAD-8BAB-15D7D5E64CD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E421DD2-307C-4DA4-BD0F-747C76A22C2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1451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42508-19C5-4EAD-8BAB-15D7D5E64CD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21DD2-307C-4DA4-BD0F-747C76A2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95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42508-19C5-4EAD-8BAB-15D7D5E64CD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21DD2-307C-4DA4-BD0F-747C76A22C27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3769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42508-19C5-4EAD-8BAB-15D7D5E64CD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21DD2-307C-4DA4-BD0F-747C76A2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740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42508-19C5-4EAD-8BAB-15D7D5E64CD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21DD2-307C-4DA4-BD0F-747C76A22C27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7321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42508-19C5-4EAD-8BAB-15D7D5E64CD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21DD2-307C-4DA4-BD0F-747C76A22C27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289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42508-19C5-4EAD-8BAB-15D7D5E64CD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21DD2-307C-4DA4-BD0F-747C76A2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000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42508-19C5-4EAD-8BAB-15D7D5E64CD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21DD2-307C-4DA4-BD0F-747C76A22C27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2242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42508-19C5-4EAD-8BAB-15D7D5E64CD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21DD2-307C-4DA4-BD0F-747C76A2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538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42508-19C5-4EAD-8BAB-15D7D5E64CD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21DD2-307C-4DA4-BD0F-747C76A2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124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42508-19C5-4EAD-8BAB-15D7D5E64CD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21DD2-307C-4DA4-BD0F-747C76A22C2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0051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42508-19C5-4EAD-8BAB-15D7D5E64CD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21DD2-307C-4DA4-BD0F-747C76A22C2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69809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42508-19C5-4EAD-8BAB-15D7D5E64CD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21DD2-307C-4DA4-BD0F-747C76A2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1390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42508-19C5-4EAD-8BAB-15D7D5E64CD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21DD2-307C-4DA4-BD0F-747C76A22C2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60814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42508-19C5-4EAD-8BAB-15D7D5E64CD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21DD2-307C-4DA4-BD0F-747C76A22C2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321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42508-19C5-4EAD-8BAB-15D7D5E64CD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21DD2-307C-4DA4-BD0F-747C76A22C27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52402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42508-19C5-4EAD-8BAB-15D7D5E64CD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21DD2-307C-4DA4-BD0F-747C76A22C27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802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8B42508-19C5-4EAD-8BAB-15D7D5E64CD0}" type="datetimeFigureOut">
              <a:rPr lang="en-US" smtClean="0"/>
              <a:t>8/11/2019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E421DD2-307C-4DA4-BD0F-747C76A2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288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FB027-72AF-48BB-9662-8798D1C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1540701"/>
            <a:ext cx="6815669" cy="1845963"/>
          </a:xfrm>
        </p:spPr>
        <p:txBody>
          <a:bodyPr>
            <a:normAutofit fontScale="90000"/>
          </a:bodyPr>
          <a:lstStyle/>
          <a:p>
            <a:r>
              <a:rPr lang="en-US" dirty="0"/>
              <a:t>Car Rental Data Summary</a:t>
            </a:r>
            <a:br>
              <a:rPr lang="en-US" dirty="0"/>
            </a:br>
            <a:r>
              <a:rPr lang="en-US" dirty="0"/>
              <a:t>Name;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E2047F-D713-40D3-A8C8-CF478433EB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066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CF771-AE17-4252-8314-1ECD618E9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784038"/>
          </a:xfrm>
        </p:spPr>
        <p:txBody>
          <a:bodyPr/>
          <a:lstStyle/>
          <a:p>
            <a:r>
              <a:rPr lang="en-US" dirty="0"/>
              <a:t>Number of Cars Rented in 2015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AA5E107-56A0-4379-9242-7E1AC5A5C4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3979952"/>
              </p:ext>
            </p:extLst>
          </p:nvPr>
        </p:nvGraphicFramePr>
        <p:xfrm>
          <a:off x="1295399" y="2555310"/>
          <a:ext cx="4800598" cy="356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B08A5412-2B11-4838-B62E-127746BA5A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8565027"/>
              </p:ext>
            </p:extLst>
          </p:nvPr>
        </p:nvGraphicFramePr>
        <p:xfrm>
          <a:off x="6096000" y="2555310"/>
          <a:ext cx="4800598" cy="3124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35225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